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sldIdLst>
    <p:sldId id="256" r:id="rId3"/>
    <p:sldId id="257" r:id="rId4"/>
    <p:sldId id="258" r:id="rId5"/>
    <p:sldId id="259" r:id="rId6"/>
    <p:sldId id="270" r:id="rId7"/>
    <p:sldId id="271" r:id="rId8"/>
    <p:sldId id="272" r:id="rId9"/>
    <p:sldId id="273" r:id="rId10"/>
    <p:sldId id="278" r:id="rId11"/>
    <p:sldId id="277" r:id="rId12"/>
    <p:sldId id="274" r:id="rId13"/>
    <p:sldId id="275" r:id="rId14"/>
    <p:sldId id="260" r:id="rId15"/>
    <p:sldId id="281" r:id="rId16"/>
    <p:sldId id="285" r:id="rId17"/>
    <p:sldId id="280" r:id="rId18"/>
    <p:sldId id="268" r:id="rId19"/>
    <p:sldId id="269" r:id="rId20"/>
    <p:sldId id="279" r:id="rId21"/>
    <p:sldId id="261" r:id="rId22"/>
    <p:sldId id="284" r:id="rId23"/>
    <p:sldId id="282" r:id="rId24"/>
    <p:sldId id="286" r:id="rId25"/>
    <p:sldId id="287" r:id="rId26"/>
    <p:sldId id="292" r:id="rId27"/>
    <p:sldId id="293" r:id="rId28"/>
    <p:sldId id="264" r:id="rId29"/>
    <p:sldId id="288" r:id="rId30"/>
    <p:sldId id="265" r:id="rId31"/>
    <p:sldId id="289" r:id="rId32"/>
    <p:sldId id="266" r:id="rId33"/>
    <p:sldId id="290" r:id="rId34"/>
    <p:sldId id="267" r:id="rId35"/>
    <p:sldId id="291" r:id="rId36"/>
    <p:sldId id="294" r:id="rId37"/>
    <p:sldId id="263" r:id="rId38"/>
    <p:sldId id="29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B5AB2072-B2AA-44D4-9D55-D36C5EE416F8}">
          <p14:sldIdLst>
            <p14:sldId id="256"/>
          </p14:sldIdLst>
        </p14:section>
        <p14:section name="Section sans titre" id="{1260AACC-7F81-4362-8005-68AF472FD617}">
          <p14:sldIdLst>
            <p14:sldId id="257"/>
            <p14:sldId id="258"/>
            <p14:sldId id="259"/>
            <p14:sldId id="270"/>
            <p14:sldId id="271"/>
            <p14:sldId id="272"/>
            <p14:sldId id="273"/>
            <p14:sldId id="278"/>
            <p14:sldId id="277"/>
            <p14:sldId id="274"/>
            <p14:sldId id="275"/>
            <p14:sldId id="260"/>
            <p14:sldId id="281"/>
            <p14:sldId id="285"/>
            <p14:sldId id="280"/>
            <p14:sldId id="268"/>
            <p14:sldId id="269"/>
            <p14:sldId id="279"/>
            <p14:sldId id="261"/>
            <p14:sldId id="284"/>
            <p14:sldId id="282"/>
            <p14:sldId id="286"/>
            <p14:sldId id="287"/>
            <p14:sldId id="292"/>
            <p14:sldId id="293"/>
            <p14:sldId id="264"/>
            <p14:sldId id="288"/>
            <p14:sldId id="265"/>
            <p14:sldId id="289"/>
            <p14:sldId id="266"/>
            <p14:sldId id="290"/>
            <p14:sldId id="267"/>
            <p14:sldId id="291"/>
            <p14:sldId id="294"/>
            <p14:sldId id="26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40" autoAdjust="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C51E-BCBF-4A48-944E-37C82ABA42D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2624-900D-4A15-8427-D995EE2BD05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8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C51E-BCBF-4A48-944E-37C82ABA42D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2624-900D-4A15-8427-D995EE2BD05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8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C51E-BCBF-4A48-944E-37C82ABA42D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2624-900D-4A15-8427-D995EE2BD05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63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9D9D-6C3C-4AA5-8C30-13BB9212E49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A692-8F68-4BED-97B7-93F3AB1A8D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04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9D9D-6C3C-4AA5-8C30-13BB9212E49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A692-8F68-4BED-97B7-93F3AB1A8D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41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9D9D-6C3C-4AA5-8C30-13BB9212E49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A692-8F68-4BED-97B7-93F3AB1A8D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2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9D9D-6C3C-4AA5-8C30-13BB9212E49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A692-8F68-4BED-97B7-93F3AB1A8D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27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9D9D-6C3C-4AA5-8C30-13BB9212E49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A692-8F68-4BED-97B7-93F3AB1A8D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25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9D9D-6C3C-4AA5-8C30-13BB9212E49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A692-8F68-4BED-97B7-93F3AB1A8D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36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9D9D-6C3C-4AA5-8C30-13BB9212E49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A692-8F68-4BED-97B7-93F3AB1A8D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50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9D9D-6C3C-4AA5-8C30-13BB9212E49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A692-8F68-4BED-97B7-93F3AB1A8D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60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C51E-BCBF-4A48-944E-37C82ABA42D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2624-900D-4A15-8427-D995EE2BD05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344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9D9D-6C3C-4AA5-8C30-13BB9212E49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A692-8F68-4BED-97B7-93F3AB1A8D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57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9D9D-6C3C-4AA5-8C30-13BB9212E49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A692-8F68-4BED-97B7-93F3AB1A8D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022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9D9D-6C3C-4AA5-8C30-13BB9212E49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A692-8F68-4BED-97B7-93F3AB1A8D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47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C51E-BCBF-4A48-944E-37C82ABA42D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2624-900D-4A15-8427-D995EE2BD05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73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C51E-BCBF-4A48-944E-37C82ABA42D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2624-900D-4A15-8427-D995EE2BD05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0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C51E-BCBF-4A48-944E-37C82ABA42D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2624-900D-4A15-8427-D995EE2BD05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5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C51E-BCBF-4A48-944E-37C82ABA42D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2624-900D-4A15-8427-D995EE2BD05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7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C51E-BCBF-4A48-944E-37C82ABA42D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2624-900D-4A15-8427-D995EE2BD05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42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C51E-BCBF-4A48-944E-37C82ABA42D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2624-900D-4A15-8427-D995EE2BD05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62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3C51E-BCBF-4A48-944E-37C82ABA42D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2624-900D-4A15-8427-D995EE2BD05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14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3C51E-BCBF-4A48-944E-37C82ABA42D1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32624-900D-4A15-8427-D995EE2BD05E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4" y="118001"/>
            <a:ext cx="11839075" cy="660347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92505" y="118001"/>
            <a:ext cx="11839074" cy="6739999"/>
          </a:xfrm>
          <a:prstGeom prst="rect">
            <a:avLst/>
          </a:prstGeom>
          <a:solidFill>
            <a:srgbClr val="FFFFFF">
              <a:alpha val="83137"/>
            </a:srgbClr>
          </a:solidFill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8" y="167984"/>
            <a:ext cx="2365516" cy="15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9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89D9D-6C3C-4AA5-8C30-13BB9212E49E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CA692-8F68-4BED-97B7-93F3AB1A8DB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18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/>
          <p:cNvGrpSpPr/>
          <p:nvPr/>
        </p:nvGrpSpPr>
        <p:grpSpPr>
          <a:xfrm>
            <a:off x="3483637" y="1216059"/>
            <a:ext cx="4830304" cy="3704995"/>
            <a:chOff x="3483637" y="1216059"/>
            <a:chExt cx="4830304" cy="3704995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3637" y="1474683"/>
              <a:ext cx="4830304" cy="3446371"/>
            </a:xfrm>
            <a:prstGeom prst="rect">
              <a:avLst/>
            </a:prstGeom>
          </p:spPr>
        </p:pic>
        <p:sp>
          <p:nvSpPr>
            <p:cNvPr id="9" name="Rectangle à coins arrondis 8"/>
            <p:cNvSpPr/>
            <p:nvPr/>
          </p:nvSpPr>
          <p:spPr>
            <a:xfrm>
              <a:off x="4609707" y="1216059"/>
              <a:ext cx="2748516" cy="394568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DZ" dirty="0" smtClean="0">
                  <a:solidFill>
                    <a:schemeClr val="tx1"/>
                  </a:solidFill>
                  <a:latin typeface="Al-Jazeera-Arabic-Bold" panose="01000500000000020006" pitchFamily="2" charset="-78"/>
                  <a:cs typeface="Al-Jazeera-Arabic-Bold" panose="01000500000000020006" pitchFamily="2" charset="-78"/>
                </a:rPr>
                <a:t>مواد غذائية</a:t>
              </a:r>
              <a:endParaRPr lang="en-US" dirty="0">
                <a:solidFill>
                  <a:schemeClr val="tx1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endParaRPr>
            </a:p>
          </p:txBody>
        </p:sp>
      </p:grpSp>
      <p:pic>
        <p:nvPicPr>
          <p:cNvPr id="2" name="Image 1" descr="Person-question-2-151x30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9904" y="-119209"/>
            <a:ext cx="2079285" cy="330813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02" y="3318234"/>
            <a:ext cx="3685565" cy="245922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450" y="3373074"/>
            <a:ext cx="3746054" cy="20811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040" y="309302"/>
            <a:ext cx="2721973" cy="18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4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454317" y="2727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عمليات على المصنف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6" name="Nuage 5"/>
          <p:cNvSpPr/>
          <p:nvPr/>
        </p:nvSpPr>
        <p:spPr>
          <a:xfrm>
            <a:off x="2823410" y="356481"/>
            <a:ext cx="3384885" cy="962526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الحفظ</a:t>
            </a:r>
            <a:endParaRPr lang="en-US" sz="24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3074" name="Picture 2" descr="C:\Users\l_bak\AppData\Local\Temp\SNAGHTML10cce86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832" y="1402772"/>
            <a:ext cx="10286068" cy="536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15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454317" y="2727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عمليات على المصنف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6" name="Nuage 5"/>
          <p:cNvSpPr/>
          <p:nvPr/>
        </p:nvSpPr>
        <p:spPr>
          <a:xfrm>
            <a:off x="1299412" y="356481"/>
            <a:ext cx="4908884" cy="962526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غلق المصنف</a:t>
            </a:r>
            <a:endParaRPr lang="en-US" sz="24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5122" name="Picture 2" descr="C:\Users\l_bak\AppData\Local\Temp\SNAGHTML10d05c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390" y="1402772"/>
            <a:ext cx="9816432" cy="539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454317" y="2727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عمليات على المصنف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6" name="Nuage 5"/>
          <p:cNvSpPr/>
          <p:nvPr/>
        </p:nvSpPr>
        <p:spPr>
          <a:xfrm>
            <a:off x="2887578" y="356481"/>
            <a:ext cx="3320717" cy="962526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فتح مصنف</a:t>
            </a:r>
            <a:endParaRPr lang="en-US" sz="24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4098" name="Picture 2" descr="C:\Users\l_bak\AppData\Local\Temp\SNAGHTML10d240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6" y="1636295"/>
            <a:ext cx="11642724" cy="522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72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9153427" y="642166"/>
            <a:ext cx="2658358" cy="5078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إليك الجدول التالي : </a:t>
            </a:r>
            <a:endParaRPr lang="en-US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279348" y="4132525"/>
            <a:ext cx="2658358" cy="87985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ماهي طريقة الحساب في برنامج </a:t>
            </a:r>
            <a:r>
              <a:rPr lang="en-US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</a:t>
            </a:r>
            <a:r>
              <a:rPr lang="en-US" dirty="0" smtClean="0">
                <a:cs typeface="Al-Jazeera-Arabic-Bold" panose="01000500000000020006" pitchFamily="2" charset="-78"/>
              </a:rPr>
              <a:t> Excel</a:t>
            </a:r>
            <a:endParaRPr lang="en-US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5" name="Image 4" descr="Person-question-2-151x3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7096" y="1687398"/>
            <a:ext cx="2079285" cy="2770730"/>
          </a:xfrm>
          <a:prstGeom prst="rect">
            <a:avLst/>
          </a:prstGeom>
        </p:spPr>
      </p:pic>
      <p:grpSp>
        <p:nvGrpSpPr>
          <p:cNvPr id="11" name="Groupe 10"/>
          <p:cNvGrpSpPr/>
          <p:nvPr/>
        </p:nvGrpSpPr>
        <p:grpSpPr>
          <a:xfrm>
            <a:off x="2714917" y="642166"/>
            <a:ext cx="6363095" cy="3490359"/>
            <a:chOff x="2714917" y="642166"/>
            <a:chExt cx="6363095" cy="3490359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4917" y="642166"/>
              <a:ext cx="6363095" cy="3490359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714917" y="1545996"/>
              <a:ext cx="1508291" cy="25865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3214540" y="5336715"/>
            <a:ext cx="6099142" cy="738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تكون باستعمال يا إما </a:t>
            </a:r>
            <a:r>
              <a:rPr lang="ar-DZ" sz="28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الصيغ </a:t>
            </a: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أو </a:t>
            </a:r>
            <a:r>
              <a:rPr lang="ar-DZ" sz="2800" dirty="0" smtClean="0">
                <a:solidFill>
                  <a:srgbClr val="FF0000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الدوال</a:t>
            </a: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</a:t>
            </a:r>
            <a:endParaRPr lang="en-US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083" y="490153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0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22233" y="5775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الصيغ</a:t>
            </a:r>
          </a:p>
        </p:txBody>
      </p:sp>
      <p:sp>
        <p:nvSpPr>
          <p:cNvPr id="3" name="Nuage 2"/>
          <p:cNvSpPr/>
          <p:nvPr/>
        </p:nvSpPr>
        <p:spPr>
          <a:xfrm>
            <a:off x="3355942" y="750206"/>
            <a:ext cx="2828042" cy="700230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كتابة الصيغ</a:t>
            </a:r>
            <a:endParaRPr lang="en-US" sz="24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7063324" y="1743959"/>
            <a:ext cx="3989359" cy="52790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DZ" sz="12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صيغة باستعمال الأعداد (مباشرة) </a:t>
            </a:r>
            <a:endParaRPr lang="en-US" sz="12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167" y="2318995"/>
            <a:ext cx="4053526" cy="2672499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1753388" y="1743959"/>
            <a:ext cx="3989359" cy="52790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ar-DZ" sz="12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صيغة باستعمال مراجع الخلايا (غير مباشرة)</a:t>
            </a:r>
            <a:endParaRPr lang="en-US" sz="12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164" y="2318994"/>
            <a:ext cx="4787459" cy="267249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050071" y="5160564"/>
            <a:ext cx="2658358" cy="46435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قارن بين الكتابتين</a:t>
            </a:r>
            <a:endParaRPr lang="en-US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11" name="Image 10" descr="Person-question-2-151x30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9608" y="2565383"/>
            <a:ext cx="2079285" cy="277073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53389" y="3026004"/>
            <a:ext cx="961532" cy="414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17163" y="2972028"/>
            <a:ext cx="1148485" cy="414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567447" y="2139885"/>
            <a:ext cx="754145" cy="61274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b="1" dirty="0" smtClean="0"/>
              <a:t>1</a:t>
            </a:r>
            <a:endParaRPr lang="en-US" b="1" dirty="0"/>
          </a:p>
        </p:txBody>
      </p:sp>
      <p:sp>
        <p:nvSpPr>
          <p:cNvPr id="15" name="Ellipse 14"/>
          <p:cNvSpPr/>
          <p:nvPr/>
        </p:nvSpPr>
        <p:spPr>
          <a:xfrm>
            <a:off x="1372927" y="2036190"/>
            <a:ext cx="754145" cy="61274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b="1" dirty="0" smtClean="0"/>
              <a:t>2</a:t>
            </a:r>
            <a:endParaRPr lang="en-US" b="1" dirty="0"/>
          </a:p>
        </p:txBody>
      </p:sp>
      <p:pic>
        <p:nvPicPr>
          <p:cNvPr id="1026" name="Picture 2" descr="C:\Users\l_bak\AppData\Local\Temp\SNAGHTML75b5a0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758" y="5262802"/>
            <a:ext cx="8568927" cy="152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73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22233" y="5775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الصيغ</a:t>
            </a:r>
          </a:p>
        </p:txBody>
      </p:sp>
      <p:sp>
        <p:nvSpPr>
          <p:cNvPr id="3" name="Nuage 2"/>
          <p:cNvSpPr/>
          <p:nvPr/>
        </p:nvSpPr>
        <p:spPr>
          <a:xfrm>
            <a:off x="3355942" y="750206"/>
            <a:ext cx="2828042" cy="700230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كتابة الصيغ</a:t>
            </a:r>
            <a:endParaRPr lang="en-US" sz="24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007910" y="2048759"/>
            <a:ext cx="4600280" cy="87985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عند كتابة الصيغ أو الدوال تظهر كل منها في شريط </a:t>
            </a: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الصيغ </a:t>
            </a: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 الدوال </a:t>
            </a:r>
            <a:endParaRPr lang="en-US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1026" name="Picture 2" descr="C:\Users\l_bak\AppData\Local\Temp\SNAGHTML75b5a0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32" y="2972088"/>
            <a:ext cx="10745006" cy="25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13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22233" y="5775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الصيغ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735" y="4053526"/>
            <a:ext cx="6529546" cy="267249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9179" y="1652337"/>
            <a:ext cx="11149263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DZ" sz="2400" dirty="0" err="1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الصیغة</a:t>
            </a:r>
            <a:r>
              <a:rPr lang="ar-DZ" sz="24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هي عبارة </a:t>
            </a:r>
            <a:r>
              <a:rPr lang="ar-DZ" sz="2400" dirty="0" err="1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حسابیة</a:t>
            </a:r>
            <a:r>
              <a:rPr lang="ar-DZ" sz="24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أو </a:t>
            </a:r>
            <a:r>
              <a:rPr lang="ar-DZ" sz="2400" dirty="0" err="1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منطقیة</a:t>
            </a:r>
            <a:r>
              <a:rPr lang="ar-DZ" sz="24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تتكون من أعداد أو مراجع </a:t>
            </a:r>
            <a:r>
              <a:rPr lang="ar-DZ" sz="2400" dirty="0" err="1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خلایا</a:t>
            </a:r>
            <a:r>
              <a:rPr lang="ar-DZ" sz="24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تطبق عليها </a:t>
            </a:r>
            <a:r>
              <a:rPr lang="ar-DZ" sz="2400" dirty="0" err="1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عملیات</a:t>
            </a:r>
            <a:r>
              <a:rPr lang="ar-DZ" sz="24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</a:t>
            </a:r>
            <a:r>
              <a:rPr lang="ar-DZ" sz="2400" dirty="0" err="1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حسابیة</a:t>
            </a:r>
            <a:r>
              <a:rPr lang="ar-DZ" sz="24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أو منطقية.</a:t>
            </a:r>
            <a:endParaRPr lang="en-US" sz="24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  <a:p>
            <a:pPr algn="ctr" rtl="1">
              <a:lnSpc>
                <a:spcPct val="150000"/>
              </a:lnSpc>
            </a:pPr>
            <a:r>
              <a:rPr lang="ar-DZ" sz="24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تبدأ الصيغة دائما بعلامة = ، و يعطي   </a:t>
            </a:r>
            <a:r>
              <a:rPr lang="en-CA" sz="2400" dirty="0"/>
              <a:t>Excel</a:t>
            </a:r>
            <a:r>
              <a:rPr lang="ar-DZ" sz="2400" dirty="0">
                <a:latin typeface="Al-Jazeera-Arabic-Bold" panose="01000500000000020006" pitchFamily="2" charset="-78"/>
              </a:rPr>
              <a:t> </a:t>
            </a:r>
            <a:r>
              <a:rPr lang="ar-DZ" sz="24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نتيجتها مباشرة بعد </a:t>
            </a:r>
            <a:r>
              <a:rPr lang="ar-DZ" sz="2400" dirty="0" err="1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الإنتهاء</a:t>
            </a:r>
            <a:r>
              <a:rPr lang="ar-DZ" sz="24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من كتابتها و ذلك بالضغط على مفتاح </a:t>
            </a:r>
            <a:r>
              <a:rPr lang="en-CA" sz="24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Entrée</a:t>
            </a:r>
            <a:r>
              <a:rPr lang="ar-DZ" sz="24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.</a:t>
            </a:r>
            <a:endParaRPr lang="en-US" sz="24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6683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22233" y="5775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الصيغ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944734" y="1553272"/>
            <a:ext cx="8903369" cy="3416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DZ" sz="2400" dirty="0" err="1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أولویات</a:t>
            </a:r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</a:t>
            </a:r>
            <a:r>
              <a:rPr lang="ar-DZ" sz="2400" dirty="0" err="1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العملیات</a:t>
            </a:r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</a:t>
            </a:r>
            <a:r>
              <a:rPr lang="ar-DZ" sz="2400" dirty="0" err="1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الحسابیة</a:t>
            </a:r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:</a:t>
            </a:r>
          </a:p>
          <a:p>
            <a:pPr algn="r" rtl="1">
              <a:lnSpc>
                <a:spcPct val="150000"/>
              </a:lnSpc>
            </a:pPr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تكون </a:t>
            </a:r>
            <a:r>
              <a:rPr lang="ar-DZ" sz="2400" dirty="0" err="1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الأولویة</a:t>
            </a:r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في الحساب في المجدول حسب </a:t>
            </a:r>
            <a:r>
              <a:rPr lang="ar-DZ" sz="2400" dirty="0" err="1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الترتیب</a:t>
            </a:r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التالي :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	( ) الأقواس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	^   الرفع للقوة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	</a:t>
            </a:r>
            <a:r>
              <a:rPr lang="ar-DZ" sz="2400" dirty="0" smtClean="0">
                <a:latin typeface="Al-Jazeera-Arabic-Bold" panose="01000500000000020006" pitchFamily="2" charset="-78"/>
              </a:rPr>
              <a:t>*</a:t>
            </a:r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,/ الضرب و القسمة (من اليسار إلى اليمين)</a:t>
            </a:r>
          </a:p>
          <a:p>
            <a:pPr marL="342900" indent="-3429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	+,- الجمع و الطرح (من اليسار إلى اليمين)</a:t>
            </a:r>
            <a:endParaRPr lang="ar-DZ" sz="24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7550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7572396" y="349401"/>
            <a:ext cx="4238612" cy="73866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نسخ الصيغ و الدوال</a:t>
            </a:r>
          </a:p>
        </p:txBody>
      </p:sp>
      <p:pic>
        <p:nvPicPr>
          <p:cNvPr id="7" name="Image 6"/>
          <p:cNvPicPr/>
          <p:nvPr/>
        </p:nvPicPr>
        <p:blipFill>
          <a:blip r:embed="rId2"/>
          <a:srcRect l="13420" t="47094" r="9800" b="46216"/>
          <a:stretch>
            <a:fillRect/>
          </a:stretch>
        </p:blipFill>
        <p:spPr bwMode="auto">
          <a:xfrm>
            <a:off x="1854137" y="-1644798"/>
            <a:ext cx="8072494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4607719" y="1233851"/>
            <a:ext cx="7202905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لدينا الجدول أدناه ، ماهي </a:t>
            </a:r>
            <a:r>
              <a:rPr lang="ar-DZ" sz="24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الصيغة باستعمال المراجع التي يجب كتابتها في </a:t>
            </a:r>
            <a:r>
              <a:rPr lang="en-US" sz="2400" b="1" dirty="0" smtClean="0">
                <a:cs typeface="Al-Jazeera-Arabic-Bold" panose="01000500000000020006" pitchFamily="2" charset="-78"/>
              </a:rPr>
              <a:t>D</a:t>
            </a:r>
            <a:r>
              <a:rPr lang="en-US" sz="24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2 </a:t>
            </a:r>
            <a:r>
              <a:rPr lang="ar-DZ" sz="2400" b="1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</a:t>
            </a:r>
            <a:r>
              <a:rPr lang="ar-DZ" sz="24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؟ ثم في </a:t>
            </a:r>
            <a:r>
              <a:rPr lang="en-US" sz="2400" b="1" dirty="0">
                <a:cs typeface="Al-Jazeera-Arabic-Bold" panose="01000500000000020006" pitchFamily="2" charset="-78"/>
              </a:rPr>
              <a:t>D</a:t>
            </a:r>
            <a:r>
              <a:rPr lang="en-US" sz="24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3</a:t>
            </a:r>
            <a:r>
              <a:rPr lang="fr-FR" sz="24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</a:t>
            </a:r>
            <a:r>
              <a:rPr lang="ar-DZ" sz="24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و </a:t>
            </a:r>
            <a:r>
              <a:rPr lang="en-US" sz="2400" b="1" dirty="0">
                <a:cs typeface="Al-Jazeera-Arabic-Bold" panose="01000500000000020006" pitchFamily="2" charset="-78"/>
              </a:rPr>
              <a:t>D</a:t>
            </a:r>
            <a:r>
              <a:rPr lang="en-US" sz="24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4 </a:t>
            </a:r>
            <a:r>
              <a:rPr lang="fr-FR" sz="24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</a:t>
            </a:r>
            <a:r>
              <a:rPr lang="ar-DZ" sz="24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و  </a:t>
            </a:r>
            <a:r>
              <a:rPr lang="en-US" sz="2400" b="1" dirty="0">
                <a:cs typeface="Al-Jazeera-Arabic-Bold" panose="01000500000000020006" pitchFamily="2" charset="-78"/>
              </a:rPr>
              <a:t>D</a:t>
            </a:r>
            <a:r>
              <a:rPr lang="en-US" sz="24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5</a:t>
            </a:r>
            <a:r>
              <a:rPr lang="ar-DZ" sz="24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 و </a:t>
            </a:r>
            <a:r>
              <a:rPr lang="en-US" sz="24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</a:t>
            </a:r>
            <a:r>
              <a:rPr lang="en-US" sz="2400" b="1" dirty="0">
                <a:cs typeface="Al-Jazeera-Arabic-Bold" panose="01000500000000020006" pitchFamily="2" charset="-78"/>
              </a:rPr>
              <a:t>D</a:t>
            </a:r>
            <a:r>
              <a:rPr lang="en-US" sz="24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6</a:t>
            </a:r>
            <a:r>
              <a:rPr lang="ar-DZ" sz="24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 </a:t>
            </a:r>
            <a:endParaRPr lang="en-US" sz="2400" b="1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10" name="Image 9" descr="Person-question-2-151x30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14355" y="448"/>
            <a:ext cx="1406057" cy="2237029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709585" y="2252669"/>
            <a:ext cx="7202905" cy="461665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 B6 * C6 , =B5*C6 , =B4*C4 , =B3*C3 , =B2*C2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9096396" y="2959000"/>
            <a:ext cx="271422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قارن بين الصيغ </a:t>
            </a:r>
            <a:endParaRPr lang="en-US" sz="2400" b="1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13" name="Image 12" descr="Person-question-2-151x30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84269" y="2390155"/>
            <a:ext cx="824254" cy="131138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165518" y="2985835"/>
            <a:ext cx="7346181" cy="461665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نفس العملية الحسابية (معدل الثلاثي </a:t>
            </a:r>
            <a:r>
              <a:rPr lang="ar-DZ" sz="2400" dirty="0" smtClean="0">
                <a:latin typeface="Al-Jazeera-Arabic-Bold" panose="01000500000000020006" pitchFamily="2" charset="-78"/>
              </a:rPr>
              <a:t>*</a:t>
            </a:r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المعامل )</a:t>
            </a:r>
            <a:endParaRPr lang="en-US" sz="2400" b="1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837532" y="3672113"/>
            <a:ext cx="584547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لكن المعطيات تختلف من مادة إلى أخرى </a:t>
            </a:r>
            <a:endParaRPr lang="en-US" sz="2400" b="1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879" y="4191033"/>
            <a:ext cx="7383087" cy="239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9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7572396" y="349401"/>
            <a:ext cx="4238612" cy="73866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نسخ الصيغ و الدوال</a:t>
            </a:r>
          </a:p>
        </p:txBody>
      </p:sp>
      <p:pic>
        <p:nvPicPr>
          <p:cNvPr id="7" name="Image 6"/>
          <p:cNvPicPr/>
          <p:nvPr/>
        </p:nvPicPr>
        <p:blipFill>
          <a:blip r:embed="rId2"/>
          <a:srcRect l="13420" t="47094" r="9800" b="46216"/>
          <a:stretch>
            <a:fillRect/>
          </a:stretch>
        </p:blipFill>
        <p:spPr bwMode="auto">
          <a:xfrm>
            <a:off x="1854137" y="-1644798"/>
            <a:ext cx="8072494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 descr="C:\Users\l_bak\AppData\Local\Temp\SNAGHTML10f99dd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20" y="1228606"/>
            <a:ext cx="10539167" cy="562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67" y="297174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3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28" y="1178352"/>
            <a:ext cx="7212235" cy="54091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369" y="232135"/>
            <a:ext cx="3742506" cy="250241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40"/>
          <a:stretch/>
        </p:blipFill>
        <p:spPr>
          <a:xfrm>
            <a:off x="447700" y="4230869"/>
            <a:ext cx="3407861" cy="298063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4" y="329904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3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322" y="1312063"/>
            <a:ext cx="8758684" cy="5104699"/>
          </a:xfrm>
          <a:prstGeom prst="rect">
            <a:avLst/>
          </a:prstGeom>
        </p:spPr>
      </p:pic>
      <p:pic>
        <p:nvPicPr>
          <p:cNvPr id="7" name="Image 6" descr="Person-question-2-151x30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2239" y="1235360"/>
            <a:ext cx="1406057" cy="223702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95926" y="3549092"/>
            <a:ext cx="2526383" cy="21263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قدم لك الأستاذ الجدول الذي أمامك كتطبيق قمت بحساب معدل المادة و المجاميع فتحصلت على </a:t>
            </a:r>
            <a:r>
              <a:rPr lang="ar-DZ" dirty="0" err="1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مايلي</a:t>
            </a: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:</a:t>
            </a:r>
            <a:endParaRPr lang="en-US" b="1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9462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Person-question-2-151x3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6243" y="3816461"/>
            <a:ext cx="1406057" cy="223702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760536" y="5822657"/>
            <a:ext cx="4382759" cy="461665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ar-DZ" sz="2400" dirty="0" err="1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إستعمال</a:t>
            </a:r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الدوال في هذه الحالة </a:t>
            </a:r>
            <a:endParaRPr lang="en-US" sz="2400" b="1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25" y="4751094"/>
            <a:ext cx="2143125" cy="214312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288" y="468283"/>
            <a:ext cx="8906448" cy="474447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95926" y="3549092"/>
            <a:ext cx="2526383" cy="8798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 لكن كيف نحدد أعلى معدل أو أدنى معدل </a:t>
            </a:r>
            <a:endParaRPr lang="en-US" b="1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4237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22233" y="5775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الدوال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23448" y="1782461"/>
            <a:ext cx="8964890" cy="1674882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algn="ctr" rtl="1">
              <a:lnSpc>
                <a:spcPct val="200000"/>
              </a:lnSpc>
              <a:spcAft>
                <a:spcPts val="0"/>
              </a:spcAft>
            </a:pPr>
            <a:r>
              <a:rPr lang="ar-DZ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l-Jazeera-Arabic-Bold" panose="01000500000000020006" pitchFamily="2" charset="-78"/>
              </a:rPr>
              <a:t>هي عبارة حسابية جاهزة مضمنة في البرنامج يمكن استخدامها بسرعة و سهولة لتبسيط الصيغ، تطبق على خلية أو مجموعة من الخلايا، تعرف في كل دالة باسمها، بالفئة التي تنتمي إليها و بالعمل الذي تقوم </a:t>
            </a:r>
            <a:r>
              <a:rPr lang="ar-DZ" dirty="0">
                <a:solidFill>
                  <a:srgbClr val="000000"/>
                </a:solidFill>
                <a:latin typeface="Cambria" panose="02040503050406030204" pitchFamily="18" charset="0"/>
                <a:ea typeface="Arial Unicode MS" panose="020B0604020202020204" pitchFamily="34" charset="-128"/>
                <a:cs typeface="Al-Jazeera-Arabic-Bold" panose="01000500000000020006" pitchFamily="2" charset="-78"/>
              </a:rPr>
              <a:t>ب</a:t>
            </a:r>
            <a:r>
              <a:rPr lang="ar-DZ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l-Jazeera-Arabic-Bold" panose="01000500000000020006" pitchFamily="2" charset="-78"/>
              </a:rPr>
              <a:t>ه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098" name="Picture 2" descr="C:\Users\l_bak\AppData\Local\Temp\SNAGHTML76275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243" y="3561038"/>
            <a:ext cx="99155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70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22233" y="5775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الدوال البسيطة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2050" name="Picture 2" descr="C:\Users\l_bak\AppData\Local\Temp\SNAGHTML7602ee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62" y="1544621"/>
            <a:ext cx="10163175" cy="476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Nuage 3"/>
          <p:cNvSpPr/>
          <p:nvPr/>
        </p:nvSpPr>
        <p:spPr>
          <a:xfrm>
            <a:off x="3301818" y="741968"/>
            <a:ext cx="2507530" cy="802653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إدراج دالة</a:t>
            </a:r>
            <a:endParaRPr lang="en-US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3" name="Hexagone 2"/>
          <p:cNvSpPr/>
          <p:nvPr/>
        </p:nvSpPr>
        <p:spPr>
          <a:xfrm>
            <a:off x="942681" y="2168166"/>
            <a:ext cx="1998482" cy="565607"/>
          </a:xfrm>
          <a:prstGeom prst="hex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dirty="0" smtClean="0">
                <a:solidFill>
                  <a:schemeClr val="tx1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طريقة   1 </a:t>
            </a:r>
            <a:endParaRPr lang="en-US" dirty="0">
              <a:solidFill>
                <a:schemeClr val="tx1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6580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22233" y="5775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الدوال البسيطة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4" name="Nuage 3"/>
          <p:cNvSpPr/>
          <p:nvPr/>
        </p:nvSpPr>
        <p:spPr>
          <a:xfrm>
            <a:off x="3301818" y="741968"/>
            <a:ext cx="2507530" cy="802653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إدراج دالة</a:t>
            </a:r>
            <a:endParaRPr lang="en-US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5122" name="Picture 2" descr="C:\Users\l_bak\AppData\Local\Temp\SNAGHTML768f0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67" y="1802987"/>
            <a:ext cx="10423918" cy="489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exagone 2"/>
          <p:cNvSpPr/>
          <p:nvPr/>
        </p:nvSpPr>
        <p:spPr>
          <a:xfrm>
            <a:off x="942681" y="2168166"/>
            <a:ext cx="1998482" cy="565607"/>
          </a:xfrm>
          <a:prstGeom prst="hex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dirty="0" smtClean="0">
                <a:solidFill>
                  <a:schemeClr val="tx1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طريقة   2 </a:t>
            </a:r>
            <a:endParaRPr lang="en-US" dirty="0">
              <a:solidFill>
                <a:schemeClr val="tx1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1128482" y="2864680"/>
            <a:ext cx="1626880" cy="96886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dirty="0" smtClean="0">
                <a:solidFill>
                  <a:schemeClr val="tx1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استعمال </a:t>
            </a:r>
            <a:r>
              <a:rPr lang="ar-DZ" dirty="0" err="1" smtClean="0">
                <a:solidFill>
                  <a:schemeClr val="tx1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إسم</a:t>
            </a:r>
            <a:r>
              <a:rPr lang="ar-DZ" dirty="0" smtClean="0">
                <a:solidFill>
                  <a:schemeClr val="tx1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الدالة مباشرة</a:t>
            </a:r>
            <a:endParaRPr lang="en-US" dirty="0">
              <a:solidFill>
                <a:schemeClr val="tx1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7631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22233" y="5775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الدوال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5" name="Nuage 4"/>
          <p:cNvSpPr/>
          <p:nvPr/>
        </p:nvSpPr>
        <p:spPr>
          <a:xfrm>
            <a:off x="3301818" y="741968"/>
            <a:ext cx="2507530" cy="802653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تحديد الخلايا</a:t>
            </a:r>
            <a:endParaRPr lang="en-US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480168" y="5433942"/>
            <a:ext cx="2658358" cy="133882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قارن بين الكتابتين</a:t>
            </a:r>
            <a:endParaRPr lang="en-US" dirty="0" smtClean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  <a:p>
            <a:pPr algn="ctr" rtl="1">
              <a:lnSpc>
                <a:spcPct val="150000"/>
              </a:lnSpc>
            </a:pP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علما ان النتيجة نفسها </a:t>
            </a:r>
          </a:p>
          <a:p>
            <a:pPr algn="ctr" rtl="1">
              <a:lnSpc>
                <a:spcPct val="150000"/>
              </a:lnSpc>
            </a:pP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من هي أفضل طريقة</a:t>
            </a:r>
            <a:endParaRPr lang="en-US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6" name="Image 5" descr="Person-question-2-151x3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6319" y="3411470"/>
            <a:ext cx="1406057" cy="2237029"/>
          </a:xfrm>
          <a:prstGeom prst="rect">
            <a:avLst/>
          </a:prstGeom>
        </p:spPr>
      </p:pic>
      <p:pic>
        <p:nvPicPr>
          <p:cNvPr id="15362" name="Picture 2" descr="C:\Users\l_bak\AppData\Local\Temp\SNAGHTML7aa9eb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426" y="1248534"/>
            <a:ext cx="5550622" cy="409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l_bak\AppData\Local\Temp\SNAGHTML7ac6ab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22" y="1577907"/>
            <a:ext cx="5151211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llipse 10"/>
          <p:cNvSpPr/>
          <p:nvPr/>
        </p:nvSpPr>
        <p:spPr>
          <a:xfrm>
            <a:off x="10567447" y="2139885"/>
            <a:ext cx="754145" cy="61274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b="1" dirty="0" smtClean="0"/>
              <a:t>1</a:t>
            </a:r>
            <a:endParaRPr lang="en-US" b="1" dirty="0"/>
          </a:p>
        </p:txBody>
      </p:sp>
      <p:sp>
        <p:nvSpPr>
          <p:cNvPr id="12" name="Ellipse 11"/>
          <p:cNvSpPr/>
          <p:nvPr/>
        </p:nvSpPr>
        <p:spPr>
          <a:xfrm>
            <a:off x="1372927" y="2036190"/>
            <a:ext cx="754145" cy="61274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7182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22233" y="5775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الدوال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5" name="Nuage 4"/>
          <p:cNvSpPr/>
          <p:nvPr/>
        </p:nvSpPr>
        <p:spPr>
          <a:xfrm>
            <a:off x="3301818" y="741968"/>
            <a:ext cx="2507530" cy="802653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تحديد الخلايا</a:t>
            </a:r>
            <a:endParaRPr lang="en-US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292426" y="5245033"/>
            <a:ext cx="5472226" cy="87985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تحديد الخلايا بالتفصيل </a:t>
            </a:r>
          </a:p>
          <a:p>
            <a:pPr algn="ctr" rtl="1">
              <a:lnSpc>
                <a:spcPct val="150000"/>
              </a:lnSpc>
            </a:pP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في حالة ما إذا كانت الخلايا غير متجاورة</a:t>
            </a:r>
            <a:endParaRPr lang="en-US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15362" name="Picture 2" descr="C:\Users\l_bak\AppData\Local\Temp\SNAGHTML7aa9eb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426" y="1248534"/>
            <a:ext cx="5550622" cy="409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l_bak\AppData\Local\Temp\SNAGHTML7ac6ab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22" y="1577907"/>
            <a:ext cx="5151211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llipse 10"/>
          <p:cNvSpPr/>
          <p:nvPr/>
        </p:nvSpPr>
        <p:spPr>
          <a:xfrm>
            <a:off x="10567447" y="2139885"/>
            <a:ext cx="754145" cy="61274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b="1" dirty="0" smtClean="0"/>
              <a:t>1</a:t>
            </a:r>
            <a:endParaRPr lang="en-US" b="1" dirty="0"/>
          </a:p>
        </p:txBody>
      </p:sp>
      <p:sp>
        <p:nvSpPr>
          <p:cNvPr id="12" name="Ellipse 11"/>
          <p:cNvSpPr/>
          <p:nvPr/>
        </p:nvSpPr>
        <p:spPr>
          <a:xfrm>
            <a:off x="1372927" y="2036190"/>
            <a:ext cx="754145" cy="61274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b="1" dirty="0" smtClean="0"/>
              <a:t>2</a:t>
            </a:r>
            <a:endParaRPr lang="en-US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65705" y="5245033"/>
            <a:ext cx="5472226" cy="87985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تحديد الخلايا بالمجال</a:t>
            </a:r>
          </a:p>
          <a:p>
            <a:pPr algn="ctr" rtl="1">
              <a:lnSpc>
                <a:spcPct val="150000"/>
              </a:lnSpc>
            </a:pP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في حالة ما إذا كانت الخلايا متجاورة</a:t>
            </a:r>
            <a:endParaRPr lang="en-US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7429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22233" y="5775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الدوال البسيطة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3" name="Nuage 2"/>
          <p:cNvSpPr/>
          <p:nvPr/>
        </p:nvSpPr>
        <p:spPr>
          <a:xfrm>
            <a:off x="3705726" y="577516"/>
            <a:ext cx="2999874" cy="1122947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32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الجمع</a:t>
            </a:r>
            <a:endParaRPr lang="en-US" sz="32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3448" y="1782461"/>
            <a:ext cx="8964890" cy="112088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algn="ctr" rtl="1">
              <a:lnSpc>
                <a:spcPct val="200000"/>
              </a:lnSpc>
              <a:spcAft>
                <a:spcPts val="0"/>
              </a:spcAft>
            </a:pPr>
            <a:r>
              <a:rPr lang="ar-DZ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l-Jazeera-Arabic-Bold" panose="01000500000000020006" pitchFamily="2" charset="-78"/>
              </a:rPr>
              <a:t>دالة رياضية، تسمح بجمع الأعداد المحددة في عبارة الدالة و تحدد إما باستعمال أرقام مباشرة أو ممثلة بمراجع الخلايا.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ZoneTexte 8"/>
          <p:cNvSpPr txBox="1"/>
          <p:nvPr/>
        </p:nvSpPr>
        <p:spPr>
          <a:xfrm>
            <a:off x="2503395" y="5457300"/>
            <a:ext cx="7019851" cy="6925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rtl="1">
              <a:spcAft>
                <a:spcPts val="0"/>
              </a:spcAft>
            </a:pPr>
            <a:r>
              <a:rPr lang="en-US" sz="2800" kern="1200" spc="2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2800" kern="1200" spc="2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r-DZ" sz="2800" kern="1200" spc="25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ar-DZ" sz="2800" kern="1200" spc="25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تمثل </a:t>
            </a:r>
            <a:r>
              <a:rPr lang="ar-DZ" sz="2800" kern="1200" spc="25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الخلايا المراد جمعها</a:t>
            </a:r>
            <a:endParaRPr lang="en-US" sz="5400" kern="1400" spc="25" dirty="0">
              <a:solidFill>
                <a:srgbClr val="323E4F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re 1"/>
          <p:cNvSpPr>
            <a:spLocks noGrp="1"/>
          </p:cNvSpPr>
          <p:nvPr/>
        </p:nvSpPr>
        <p:spPr>
          <a:xfrm>
            <a:off x="2865748" y="4481947"/>
            <a:ext cx="5884799" cy="69121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rtl="0">
              <a:spcAft>
                <a:spcPts val="0"/>
              </a:spcAft>
            </a:pPr>
            <a:r>
              <a:rPr lang="en-US" sz="5400" b="1" kern="1200" spc="25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5400" b="1" kern="1200" spc="25" dirty="0">
                <a:solidFill>
                  <a:srgbClr val="00B05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SOMME</a:t>
            </a:r>
            <a:r>
              <a:rPr lang="en-US" sz="5400" b="1" kern="1200" spc="25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5400" b="1" kern="1200" spc="25" dirty="0"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5400" b="1" kern="1200" spc="25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6600" kern="1400" spc="25" dirty="0">
              <a:solidFill>
                <a:srgbClr val="323E4F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2773261" y="3222055"/>
            <a:ext cx="6265263" cy="100826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3600" dirty="0" smtClean="0">
                <a:solidFill>
                  <a:schemeClr val="tx1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الكتابة</a:t>
            </a:r>
            <a:endParaRPr lang="en-US" sz="3600" dirty="0">
              <a:solidFill>
                <a:schemeClr val="tx1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9127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C:\Users\l_bak\AppData\Local\Temp\SNAGHTML79f96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218" y="1414020"/>
            <a:ext cx="9696450" cy="515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422233" y="5775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الدوال البسيطة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037247" y="5959749"/>
            <a:ext cx="7202905" cy="461665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 SOMME(F2;F3;F4;F5;F6;F7;F8;F9;F10)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Nuage 2"/>
          <p:cNvSpPr/>
          <p:nvPr/>
        </p:nvSpPr>
        <p:spPr>
          <a:xfrm>
            <a:off x="3705726" y="577516"/>
            <a:ext cx="2999874" cy="1122947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32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الجمع</a:t>
            </a:r>
            <a:endParaRPr lang="en-US" sz="32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13" name="Hexagone 12"/>
          <p:cNvSpPr/>
          <p:nvPr/>
        </p:nvSpPr>
        <p:spPr>
          <a:xfrm>
            <a:off x="9851010" y="5514681"/>
            <a:ext cx="1998482" cy="565607"/>
          </a:xfrm>
          <a:prstGeom prst="hex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dirty="0" smtClean="0">
                <a:solidFill>
                  <a:schemeClr val="tx1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طريقة   أخرى</a:t>
            </a:r>
            <a:endParaRPr lang="en-US" dirty="0">
              <a:solidFill>
                <a:schemeClr val="tx1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68" y="5732787"/>
            <a:ext cx="3010599" cy="111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3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22233" y="5775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الدوال البسيطة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3" name="Nuage 2"/>
          <p:cNvSpPr/>
          <p:nvPr/>
        </p:nvSpPr>
        <p:spPr>
          <a:xfrm>
            <a:off x="3705726" y="577516"/>
            <a:ext cx="2999874" cy="1122947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32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المعدل</a:t>
            </a:r>
            <a:endParaRPr lang="en-US" sz="32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3448" y="1782461"/>
            <a:ext cx="8964890" cy="112088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algn="ctr" rtl="1">
              <a:lnSpc>
                <a:spcPct val="200000"/>
              </a:lnSpc>
              <a:spcAft>
                <a:spcPts val="0"/>
              </a:spcAft>
            </a:pPr>
            <a:r>
              <a:rPr lang="ar-DZ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l-Jazeera-Arabic-Bold" panose="01000500000000020006" pitchFamily="2" charset="-78"/>
              </a:rPr>
              <a:t>دالة إحصائية، تسمح بحساب معدل القيم المحددة في عبارة الدالة و تحدد إما باستعمال أرقام مباشرة أو ممثلة بمراجع خلايا</a:t>
            </a:r>
            <a:r>
              <a:rPr lang="ar-DZ" dirty="0" smtClean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l-Jazeera-Arabic-Bold" panose="01000500000000020006" pitchFamily="2" charset="-78"/>
              </a:rPr>
              <a:t>.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720540" y="5424791"/>
            <a:ext cx="8175213" cy="6925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rtl="1">
              <a:spcAft>
                <a:spcPts val="0"/>
              </a:spcAft>
            </a:pPr>
            <a:r>
              <a:rPr lang="en-US" sz="2800" kern="1200" spc="2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2800" kern="1200" spc="2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r-DZ" sz="2800" kern="1200" spc="25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ar-DZ" sz="2800" spc="25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تمثل القيم المراد حساب وسيطها الحسابي</a:t>
            </a:r>
            <a:endParaRPr lang="en-US" sz="5400" kern="1400" spc="25" dirty="0">
              <a:solidFill>
                <a:srgbClr val="323E4F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re 1"/>
          <p:cNvSpPr>
            <a:spLocks noGrp="1"/>
          </p:cNvSpPr>
          <p:nvPr/>
        </p:nvSpPr>
        <p:spPr>
          <a:xfrm>
            <a:off x="2865748" y="4481947"/>
            <a:ext cx="5884799" cy="69121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rtl="0">
              <a:spcAft>
                <a:spcPts val="0"/>
              </a:spcAft>
            </a:pPr>
            <a:r>
              <a:rPr lang="en-US" sz="5400" b="1" kern="1200" spc="25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5400" b="1" kern="1200" spc="25" dirty="0" smtClean="0">
                <a:solidFill>
                  <a:srgbClr val="00B05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MOYENNE</a:t>
            </a:r>
            <a:r>
              <a:rPr lang="en-US" sz="5400" b="1" kern="1200" spc="25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kern="1200" spc="25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400" b="1" kern="1200" spc="25" dirty="0"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5400" b="1" kern="1200" spc="25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6600" kern="1400" spc="25" dirty="0">
              <a:solidFill>
                <a:srgbClr val="323E4F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2773261" y="3222055"/>
            <a:ext cx="6265263" cy="100826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3600" dirty="0" smtClean="0">
                <a:solidFill>
                  <a:schemeClr val="tx1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الكتابة</a:t>
            </a:r>
            <a:endParaRPr lang="en-US" sz="3600" dirty="0">
              <a:solidFill>
                <a:schemeClr val="tx1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3910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342023" y="1106906"/>
            <a:ext cx="5309936" cy="52322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/>
            <a:r>
              <a:rPr lang="ar-SA" sz="2800" b="1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تعريف برنامج جداول </a:t>
            </a:r>
            <a:r>
              <a:rPr lang="ar-SA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البيانات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62527" y="2390274"/>
            <a:ext cx="10828421" cy="32563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SA" sz="28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المجدول </a:t>
            </a:r>
            <a:r>
              <a:rPr lang="ar-SA" sz="28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عبارة عن برنامج يسمح برسم جـداول بطريقة سهـــــلة و سريعة. يمكن ادراج داخل هـذه الجداول صيغ ودوال مخــــتلـــفة ليقوم المجدول بإظهار نتائجـــها مباشـــرة. كمــا يقــوم المجــدول برسم مختـــلف أنــــواع التخطيط بمجـــرد إعطائه المـــعطيـــات اللازمـــة.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  <a:p>
            <a:pPr algn="ctr">
              <a:lnSpc>
                <a:spcPct val="150000"/>
              </a:lnSpc>
            </a:pP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496" y="510341"/>
            <a:ext cx="3047999" cy="171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4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C:\Users\l_bak\AppData\Local\Temp\SNAGHTML7a1ef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52" y="1476777"/>
            <a:ext cx="9848850" cy="538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422233" y="5775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الدوال البسيطة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3" name="Nuage 2"/>
          <p:cNvSpPr/>
          <p:nvPr/>
        </p:nvSpPr>
        <p:spPr>
          <a:xfrm>
            <a:off x="3705726" y="577516"/>
            <a:ext cx="2999874" cy="1122947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32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المعدل</a:t>
            </a:r>
            <a:endParaRPr lang="en-US" sz="32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037247" y="5959749"/>
            <a:ext cx="7202905" cy="461665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 MOYENNE(F2;F3;F4;F5;F6;F7;F8;F9;F10)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exagone 12"/>
          <p:cNvSpPr/>
          <p:nvPr/>
        </p:nvSpPr>
        <p:spPr>
          <a:xfrm>
            <a:off x="9851010" y="5514681"/>
            <a:ext cx="1998482" cy="565607"/>
          </a:xfrm>
          <a:prstGeom prst="hex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dirty="0" smtClean="0">
                <a:solidFill>
                  <a:schemeClr val="tx1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طريقة   أخرى</a:t>
            </a:r>
            <a:endParaRPr lang="en-US" dirty="0">
              <a:solidFill>
                <a:schemeClr val="tx1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56" y="3403610"/>
            <a:ext cx="2515283" cy="1257409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5890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22233" y="5775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الدوال البسيطة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3448" y="1782461"/>
            <a:ext cx="8964890" cy="112088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algn="ctr" rtl="1">
              <a:lnSpc>
                <a:spcPct val="200000"/>
              </a:lnSpc>
              <a:spcAft>
                <a:spcPts val="0"/>
              </a:spcAft>
            </a:pPr>
            <a:r>
              <a:rPr lang="ar-DZ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l-Jazeera-Arabic-Bold" panose="01000500000000020006" pitchFamily="2" charset="-78"/>
              </a:rPr>
              <a:t>دالة إحصائية، تسمح باستخراج الحد الأقصى من بين مجموعة من  القيم المحددة في عبارة الدالة و تحدد إما باستعمال أرقام مباشرة أو ممثلة بمراجع خلايا.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Nuage 2"/>
          <p:cNvSpPr/>
          <p:nvPr/>
        </p:nvSpPr>
        <p:spPr>
          <a:xfrm>
            <a:off x="3705726" y="577516"/>
            <a:ext cx="2999874" cy="1427747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32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الحد الأقصى</a:t>
            </a:r>
            <a:endParaRPr lang="en-US" sz="32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720540" y="5424791"/>
            <a:ext cx="8175213" cy="6177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rtl="1">
              <a:spcAft>
                <a:spcPts val="0"/>
              </a:spcAft>
            </a:pPr>
            <a:r>
              <a:rPr lang="en-US" sz="2800" kern="1200" spc="2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2800" kern="1200" spc="2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r-DZ" sz="2800" kern="1200" spc="25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ar-DZ" sz="2800" spc="25" dirty="0" smtClean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تمثل </a:t>
            </a:r>
            <a:r>
              <a:rPr lang="ar-DZ" sz="2800" spc="25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القيم المراد تحديد القيمة الأكبر من بينها</a:t>
            </a:r>
            <a:endParaRPr lang="en-US" sz="5400" kern="1400" spc="25" dirty="0">
              <a:solidFill>
                <a:srgbClr val="323E4F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re 1"/>
          <p:cNvSpPr>
            <a:spLocks noGrp="1"/>
          </p:cNvSpPr>
          <p:nvPr/>
        </p:nvSpPr>
        <p:spPr>
          <a:xfrm>
            <a:off x="2865748" y="4481947"/>
            <a:ext cx="5884799" cy="69121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rtl="0">
              <a:spcAft>
                <a:spcPts val="0"/>
              </a:spcAft>
            </a:pPr>
            <a:r>
              <a:rPr lang="en-US" sz="5400" b="1" kern="1200" spc="25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5400" b="1" kern="1200" spc="25" dirty="0" smtClean="0">
                <a:solidFill>
                  <a:srgbClr val="00B05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5400" b="1" kern="1200" spc="25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kern="1200" spc="25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400" b="1" kern="1200" spc="25" dirty="0"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5400" b="1" kern="1200" spc="25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6600" kern="1400" spc="25" dirty="0">
              <a:solidFill>
                <a:srgbClr val="323E4F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2773261" y="3222055"/>
            <a:ext cx="6265263" cy="100826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3600" dirty="0" smtClean="0">
                <a:solidFill>
                  <a:schemeClr val="tx1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الكتابة</a:t>
            </a:r>
            <a:endParaRPr lang="en-US" sz="3600" dirty="0">
              <a:solidFill>
                <a:schemeClr val="tx1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5571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C:\Users\l_bak\AppData\Local\Temp\SNAGHTML7a3ec8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155" y="1315506"/>
            <a:ext cx="9648825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422233" y="5775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الدوال البسيطة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037247" y="5959749"/>
            <a:ext cx="7202905" cy="461665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 MAX(F2;F3;F4;F5;F6;F7;F8;F9;F10)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exagone 11"/>
          <p:cNvSpPr/>
          <p:nvPr/>
        </p:nvSpPr>
        <p:spPr>
          <a:xfrm>
            <a:off x="9851010" y="5514681"/>
            <a:ext cx="1998482" cy="565607"/>
          </a:xfrm>
          <a:prstGeom prst="hex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dirty="0" smtClean="0">
                <a:solidFill>
                  <a:schemeClr val="tx1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طريقة   أخرى</a:t>
            </a:r>
            <a:endParaRPr lang="en-US" dirty="0">
              <a:solidFill>
                <a:schemeClr val="tx1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3" name="Nuage 2"/>
          <p:cNvSpPr/>
          <p:nvPr/>
        </p:nvSpPr>
        <p:spPr>
          <a:xfrm>
            <a:off x="3705726" y="577516"/>
            <a:ext cx="2999874" cy="1427747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32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الحد الأقصى</a:t>
            </a:r>
            <a:endParaRPr lang="en-US" sz="32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54" y="3233928"/>
            <a:ext cx="2532600" cy="12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22233" y="5775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الدوال البسيطة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3448" y="1782461"/>
            <a:ext cx="8964890" cy="112088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algn="ctr" rtl="1">
              <a:lnSpc>
                <a:spcPct val="200000"/>
              </a:lnSpc>
              <a:spcAft>
                <a:spcPts val="0"/>
              </a:spcAft>
            </a:pPr>
            <a:r>
              <a:rPr lang="ar-DZ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l-Jazeera-Arabic-Bold" panose="01000500000000020006" pitchFamily="2" charset="-78"/>
              </a:rPr>
              <a:t>دالة إحصائية، تسمح باستخراج الحد الأدنى من بين مجموعة من  القيم المحددة في عبارة الدالة و تحدد إما باستعمال أرقام مباشرة أو ممثلة بمراجع خلايا.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Nuage 2"/>
          <p:cNvSpPr/>
          <p:nvPr/>
        </p:nvSpPr>
        <p:spPr>
          <a:xfrm>
            <a:off x="3705726" y="577516"/>
            <a:ext cx="2999874" cy="1427747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32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الحد الادنى</a:t>
            </a:r>
            <a:endParaRPr lang="en-US" sz="32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720540" y="5424791"/>
            <a:ext cx="8175213" cy="6925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rtl="1">
              <a:spcAft>
                <a:spcPts val="0"/>
              </a:spcAft>
            </a:pPr>
            <a:r>
              <a:rPr lang="en-US" sz="2800" kern="1200" spc="25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2800" kern="1200" spc="2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r-DZ" sz="2800" kern="1200" spc="25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ar-DZ" sz="2800" spc="25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Al-Jazeera-Arabic-Bold" panose="01000500000000020006" pitchFamily="2" charset="-78"/>
              </a:rPr>
              <a:t>تمثل القيم المراد تحديد القيمة الأصغر من بينها</a:t>
            </a:r>
            <a:endParaRPr lang="en-US" sz="5400" kern="1400" spc="25" dirty="0">
              <a:solidFill>
                <a:srgbClr val="323E4F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re 1"/>
          <p:cNvSpPr>
            <a:spLocks noGrp="1"/>
          </p:cNvSpPr>
          <p:nvPr/>
        </p:nvSpPr>
        <p:spPr>
          <a:xfrm>
            <a:off x="2865748" y="4481947"/>
            <a:ext cx="5884799" cy="69121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rtl="0">
              <a:spcAft>
                <a:spcPts val="0"/>
              </a:spcAft>
            </a:pPr>
            <a:r>
              <a:rPr lang="en-US" sz="5400" b="1" kern="1200" spc="25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5400" b="1" kern="1200" spc="25" dirty="0" smtClean="0">
                <a:solidFill>
                  <a:srgbClr val="00B05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sz="5400" b="1" kern="1200" spc="25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kern="1200" spc="25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5400" b="1" kern="1200" spc="25" dirty="0"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5400" b="1" kern="1200" spc="25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6600" kern="1400" spc="25" dirty="0">
              <a:solidFill>
                <a:srgbClr val="323E4F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2773261" y="3222055"/>
            <a:ext cx="6265263" cy="100826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3600" dirty="0" smtClean="0">
                <a:solidFill>
                  <a:schemeClr val="tx1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الكتابة</a:t>
            </a:r>
            <a:endParaRPr lang="en-US" sz="3600" dirty="0">
              <a:solidFill>
                <a:schemeClr val="tx1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4117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C:\Users\l_bak\AppData\Local\Temp\SNAGHTML7a5b1c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1406779"/>
            <a:ext cx="9544050" cy="515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422233" y="5775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الدوال البسيطة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3" name="Nuage 2"/>
          <p:cNvSpPr/>
          <p:nvPr/>
        </p:nvSpPr>
        <p:spPr>
          <a:xfrm>
            <a:off x="3705726" y="577516"/>
            <a:ext cx="2999874" cy="1427747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32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الحد الادنى</a:t>
            </a:r>
            <a:endParaRPr lang="en-US" sz="32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037247" y="5959749"/>
            <a:ext cx="7202905" cy="461665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 MIN(F2;F3;F4;F5;F6;F7;F8;F9;F10)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exagone 11"/>
          <p:cNvSpPr/>
          <p:nvPr/>
        </p:nvSpPr>
        <p:spPr>
          <a:xfrm>
            <a:off x="9851010" y="5514681"/>
            <a:ext cx="1998482" cy="565607"/>
          </a:xfrm>
          <a:prstGeom prst="hex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dirty="0" smtClean="0">
                <a:solidFill>
                  <a:schemeClr val="tx1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طريقة   أخرى</a:t>
            </a:r>
            <a:endParaRPr lang="en-US" dirty="0">
              <a:solidFill>
                <a:schemeClr val="tx1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53" y="3582719"/>
            <a:ext cx="3033023" cy="12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5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438" y="1191496"/>
            <a:ext cx="8510155" cy="44457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24439" y="1366887"/>
            <a:ext cx="1375842" cy="4270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1089032" y="2439570"/>
            <a:ext cx="2526383" cy="17108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DZ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طلب منك كتابة الملاحظة لكل تلميذ حسب معدله </a:t>
            </a:r>
          </a:p>
          <a:p>
            <a:pPr algn="ctr" rtl="1">
              <a:lnSpc>
                <a:spcPct val="150000"/>
              </a:lnSpc>
            </a:pPr>
            <a:r>
              <a:rPr lang="ar-DZ" b="1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كيف </a:t>
            </a:r>
            <a:r>
              <a:rPr lang="ar-DZ" b="1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تقوم </a:t>
            </a:r>
            <a:r>
              <a:rPr lang="ar-DZ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بذلك تلقائيا </a:t>
            </a:r>
            <a:endParaRPr lang="en-US" b="1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3" name="Image 2" descr="Person-question-2-151x30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646" y="1731901"/>
            <a:ext cx="1406057" cy="200746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408901" y="5929655"/>
            <a:ext cx="4382759" cy="461665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ar-DZ" sz="2400" dirty="0" err="1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إستعمال</a:t>
            </a:r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 الدالة الشرطية </a:t>
            </a:r>
            <a:endParaRPr lang="en-US" sz="2400" b="1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90" y="485809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22233" y="5775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الدالة الشرطية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53979" y="1572126"/>
            <a:ext cx="10748210" cy="13849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ar-DZ" sz="2800" dirty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هي من الدوال المنطقية التي تستخدم للحصول على نتيجة معينة انطلاقا من شرط منطقي نتيجته صحيح أو خطأ أي تحقق أو لم يتحقق الشرط</a:t>
            </a:r>
            <a:r>
              <a:rPr lang="ar-DZ" sz="28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.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940201" y="3710873"/>
            <a:ext cx="6806364" cy="754230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noAutofit/>
          </a:bodyPr>
          <a:lstStyle/>
          <a:p>
            <a:pPr algn="r" rtl="0">
              <a:spcAft>
                <a:spcPts val="0"/>
              </a:spcAft>
            </a:pPr>
            <a:r>
              <a:rPr lang="en-US" sz="3200" b="1" kern="1200" spc="25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= SI ( </a:t>
            </a:r>
            <a:r>
              <a:rPr lang="ar-DZ" sz="3200" b="1" kern="1200" spc="25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شرط</a:t>
            </a:r>
            <a:r>
              <a:rPr lang="en-US" sz="3200" b="1" kern="1200" spc="25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; </a:t>
            </a:r>
            <a:r>
              <a:rPr lang="ar-SA" sz="3200" b="1" kern="1200" spc="25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تحقق الشرط</a:t>
            </a:r>
            <a:r>
              <a:rPr lang="en-US" sz="3200" b="1" kern="1200" spc="25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; </a:t>
            </a:r>
            <a:r>
              <a:rPr lang="ar-SA" sz="3200" b="1" kern="1200" spc="25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عدم تحقق الشرط</a:t>
            </a:r>
            <a:r>
              <a:rPr lang="en-US" sz="3200" b="1" kern="1200" spc="25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4000" kern="1400" spc="25" dirty="0">
              <a:solidFill>
                <a:srgbClr val="323E4F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75640" y="5499388"/>
            <a:ext cx="6643686" cy="786315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noAutofit/>
          </a:bodyPr>
          <a:lstStyle/>
          <a:p>
            <a:pPr algn="ctr" rtl="0">
              <a:spcAft>
                <a:spcPts val="0"/>
              </a:spcAft>
            </a:pPr>
            <a:r>
              <a:rPr lang="en-US" sz="3200" b="1" kern="1200" spc="25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= SI ( </a:t>
            </a:r>
            <a:r>
              <a:rPr lang="fr-FR" sz="3200" b="1" kern="1200" spc="25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A1 </a:t>
            </a:r>
            <a:r>
              <a:rPr lang="ar-DZ" sz="3200" b="1" kern="1200" spc="25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&lt;</a:t>
            </a:r>
            <a:r>
              <a:rPr lang="fr-FR" sz="3200" b="1" kern="1200" spc="25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10</a:t>
            </a:r>
            <a:r>
              <a:rPr lang="en-US" sz="3200" b="1" kern="1200" spc="25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; “</a:t>
            </a:r>
            <a:r>
              <a:rPr lang="ar-DZ" sz="3200" b="1" kern="1200" spc="25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ناجح</a:t>
            </a:r>
            <a:r>
              <a:rPr lang="en-US" sz="3200" b="1" kern="1200" spc="25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; </a:t>
            </a:r>
            <a:r>
              <a:rPr lang="ar-SA" sz="3200" b="1" kern="1200" spc="25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ar-DZ" sz="3200" b="1" kern="1200" spc="25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راسب</a:t>
            </a:r>
            <a:r>
              <a:rPr lang="ar-SA" sz="3200" b="1" kern="1200" spc="25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"</a:t>
            </a:r>
            <a:r>
              <a:rPr lang="en-US" sz="3200" b="1" kern="1200" spc="25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)</a:t>
            </a:r>
            <a:endParaRPr lang="en-US" sz="4000" kern="1400" spc="25" dirty="0">
              <a:solidFill>
                <a:srgbClr val="323E4F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6523348" y="3006957"/>
            <a:ext cx="3797221" cy="63350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3600" dirty="0" smtClean="0">
                <a:solidFill>
                  <a:schemeClr val="tx1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الكتابة</a:t>
            </a:r>
            <a:endParaRPr lang="en-US" sz="3600" dirty="0">
              <a:solidFill>
                <a:schemeClr val="tx1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867476" y="4777721"/>
            <a:ext cx="5446912" cy="63350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3600" dirty="0" smtClean="0">
                <a:solidFill>
                  <a:schemeClr val="tx1"/>
                </a:solidFill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مثال</a:t>
            </a:r>
            <a:endParaRPr lang="en-US" sz="3600" dirty="0">
              <a:solidFill>
                <a:schemeClr val="tx1"/>
              </a:solidFill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8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22233" y="5775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الدالة الشرطية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16386" name="Picture 2" descr="C:\Users\l_bak\AppData\Local\Temp\SNAGHTML7b6f0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74" y="1440189"/>
            <a:ext cx="10333008" cy="52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11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54317" y="2727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واجهة البرنامج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3" name="Imag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1100736"/>
            <a:ext cx="10150893" cy="563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0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_bak\AppData\Local\Temp\SNAGHTML10a734f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2" y="1383632"/>
            <a:ext cx="11364493" cy="528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454317" y="2727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واجهة البرنامج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9772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454317" y="2727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واجهة البرنامج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2050" name="Picture 2" descr="C:\Users\l_bak\AppData\Local\Temp\SNAGHTML10ad2a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53" y="1694279"/>
            <a:ext cx="11172982" cy="372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uage 1"/>
          <p:cNvSpPr/>
          <p:nvPr/>
        </p:nvSpPr>
        <p:spPr>
          <a:xfrm>
            <a:off x="3096126" y="356481"/>
            <a:ext cx="3112169" cy="962526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أوراق العمل</a:t>
            </a:r>
            <a:endParaRPr lang="en-US" sz="24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224463" y="5711110"/>
            <a:ext cx="731520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 لأجل هذا نسمي الملف الناتج عن المجدول بالمصنف </a:t>
            </a:r>
            <a:endParaRPr lang="en-US" sz="24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6406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454317" y="2727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واجهة البرنامج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5" name="Picture 4" descr="C:\Users\l_bak\AppData\Local\Temp\SNAGHTML10b8e7a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2" y="1892968"/>
            <a:ext cx="11341768" cy="481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uage 5"/>
          <p:cNvSpPr/>
          <p:nvPr/>
        </p:nvSpPr>
        <p:spPr>
          <a:xfrm>
            <a:off x="2374232" y="356481"/>
            <a:ext cx="3834064" cy="962526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عمليات على أوراق العمل</a:t>
            </a:r>
            <a:endParaRPr lang="en-US" sz="24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8944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454317" y="2727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عمليات على المصنف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6" name="Nuage 5"/>
          <p:cNvSpPr/>
          <p:nvPr/>
        </p:nvSpPr>
        <p:spPr>
          <a:xfrm>
            <a:off x="2706270" y="356481"/>
            <a:ext cx="3502025" cy="962526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فتح البرنامج</a:t>
            </a:r>
            <a:endParaRPr lang="en-US" sz="24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6146" name="Picture 2" descr="C:\Users\l_bak\AppData\Local\Temp\SNAGHTML10c50e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19007"/>
            <a:ext cx="9625263" cy="535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60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454317" y="272716"/>
            <a:ext cx="5309936" cy="67101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rtl="1">
              <a:lnSpc>
                <a:spcPct val="150000"/>
              </a:lnSpc>
            </a:pPr>
            <a:r>
              <a:rPr lang="ar-DZ" sz="2800" b="1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عمليات على المصنف</a:t>
            </a:r>
            <a:endParaRPr lang="en-US" sz="28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sp>
        <p:nvSpPr>
          <p:cNvPr id="6" name="Nuage 5"/>
          <p:cNvSpPr/>
          <p:nvPr/>
        </p:nvSpPr>
        <p:spPr>
          <a:xfrm>
            <a:off x="2759242" y="356481"/>
            <a:ext cx="3449054" cy="962526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2400" dirty="0" smtClean="0">
                <a:latin typeface="Al-Jazeera-Arabic-Bold" panose="01000500000000020006" pitchFamily="2" charset="-78"/>
                <a:cs typeface="Al-Jazeera-Arabic-Bold" panose="01000500000000020006" pitchFamily="2" charset="-78"/>
              </a:rPr>
              <a:t>إنشاء مصنف جديد</a:t>
            </a:r>
            <a:endParaRPr lang="en-US" sz="2400" dirty="0">
              <a:latin typeface="Al-Jazeera-Arabic-Bold" panose="01000500000000020006" pitchFamily="2" charset="-78"/>
              <a:cs typeface="Al-Jazeera-Arabic-Bold" panose="01000500000000020006" pitchFamily="2" charset="-78"/>
            </a:endParaRPr>
          </a:p>
        </p:txBody>
      </p:sp>
      <p:pic>
        <p:nvPicPr>
          <p:cNvPr id="8194" name="Picture 2" descr="C:\Users\l_bak\AppData\Local\Temp\SNAGHTML10ca0c1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58" y="1604211"/>
            <a:ext cx="13373602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3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671</Words>
  <Application>Microsoft Office PowerPoint</Application>
  <PresentationFormat>Grand écran</PresentationFormat>
  <Paragraphs>127</Paragraphs>
  <Slides>37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37</vt:i4>
      </vt:variant>
    </vt:vector>
  </HeadingPairs>
  <TitlesOfParts>
    <vt:vector size="47" baseType="lpstr">
      <vt:lpstr>Arial Unicode MS</vt:lpstr>
      <vt:lpstr>Al-Jazeera-Arabic-Bold</vt:lpstr>
      <vt:lpstr>Arial</vt:lpstr>
      <vt:lpstr>Calibri</vt:lpstr>
      <vt:lpstr>Calibri Light</vt:lpstr>
      <vt:lpstr>Cambria</vt:lpstr>
      <vt:lpstr>Times New Roman</vt:lpstr>
      <vt:lpstr>Wingdings</vt:lpstr>
      <vt:lpstr>Thème Office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bakhta leila linda</dc:creator>
  <cp:lastModifiedBy>bakhta leila linda</cp:lastModifiedBy>
  <cp:revision>28</cp:revision>
  <dcterms:created xsi:type="dcterms:W3CDTF">2025-01-17T17:31:40Z</dcterms:created>
  <dcterms:modified xsi:type="dcterms:W3CDTF">2025-01-22T18:35:55Z</dcterms:modified>
</cp:coreProperties>
</file>